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35333-2B0F-4AA2-A934-AAFC8734B5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BE23CE-2C97-46DF-A2A4-E1CC7A9C50F7}">
      <dgm:prSet/>
      <dgm:spPr/>
      <dgm:t>
        <a:bodyPr/>
        <a:lstStyle/>
        <a:p>
          <a:r>
            <a:rPr lang="en-GB"/>
            <a:t>The Jews were exiled to Babylon in 586BC</a:t>
          </a:r>
          <a:endParaRPr lang="en-US"/>
        </a:p>
      </dgm:t>
    </dgm:pt>
    <dgm:pt modelId="{853B93BD-112D-4B53-BC52-7A21C29BD2B1}" type="parTrans" cxnId="{75E6E097-0524-4BD9-B8D2-737A9CFF144A}">
      <dgm:prSet/>
      <dgm:spPr/>
      <dgm:t>
        <a:bodyPr/>
        <a:lstStyle/>
        <a:p>
          <a:endParaRPr lang="en-US"/>
        </a:p>
      </dgm:t>
    </dgm:pt>
    <dgm:pt modelId="{5086846C-9C24-484B-A5DC-89E149EC19FA}" type="sibTrans" cxnId="{75E6E097-0524-4BD9-B8D2-737A9CFF144A}">
      <dgm:prSet/>
      <dgm:spPr/>
      <dgm:t>
        <a:bodyPr/>
        <a:lstStyle/>
        <a:p>
          <a:endParaRPr lang="en-US"/>
        </a:p>
      </dgm:t>
    </dgm:pt>
    <dgm:pt modelId="{9C943122-DA08-47EB-9965-F450E3A47F96}">
      <dgm:prSet/>
      <dgm:spPr/>
      <dgm:t>
        <a:bodyPr/>
        <a:lstStyle/>
        <a:p>
          <a:r>
            <a:rPr lang="en-GB"/>
            <a:t>Nehemiah led 3</a:t>
          </a:r>
          <a:r>
            <a:rPr lang="en-GB" baseline="30000"/>
            <a:t>rd</a:t>
          </a:r>
          <a:r>
            <a:rPr lang="en-GB"/>
            <a:t> group of exiles returning to Jerusalem in 445BC</a:t>
          </a:r>
          <a:endParaRPr lang="en-US"/>
        </a:p>
      </dgm:t>
    </dgm:pt>
    <dgm:pt modelId="{EA1AEE8F-367F-40F2-88C0-012157332C8E}" type="parTrans" cxnId="{9596FF62-5C9C-49D8-82BD-FE2F634C6E12}">
      <dgm:prSet/>
      <dgm:spPr/>
      <dgm:t>
        <a:bodyPr/>
        <a:lstStyle/>
        <a:p>
          <a:endParaRPr lang="en-US"/>
        </a:p>
      </dgm:t>
    </dgm:pt>
    <dgm:pt modelId="{115D6D66-2E06-466E-A017-BFFA2B0B085B}" type="sibTrans" cxnId="{9596FF62-5C9C-49D8-82BD-FE2F634C6E12}">
      <dgm:prSet/>
      <dgm:spPr/>
      <dgm:t>
        <a:bodyPr/>
        <a:lstStyle/>
        <a:p>
          <a:endParaRPr lang="en-US"/>
        </a:p>
      </dgm:t>
    </dgm:pt>
    <dgm:pt modelId="{40B9AE1E-A25B-4018-8E09-118F6A0EC6C4}">
      <dgm:prSet/>
      <dgm:spPr/>
      <dgm:t>
        <a:bodyPr/>
        <a:lstStyle/>
        <a:p>
          <a:r>
            <a:rPr lang="en-GB"/>
            <a:t>Tasked with rebuilding the wall of Jerusalem by God</a:t>
          </a:r>
          <a:endParaRPr lang="en-US"/>
        </a:p>
      </dgm:t>
    </dgm:pt>
    <dgm:pt modelId="{279E2650-5925-4A64-ADF1-9F8D2503AE69}" type="parTrans" cxnId="{39633AAC-C207-4128-B6B5-1881524B26BB}">
      <dgm:prSet/>
      <dgm:spPr/>
      <dgm:t>
        <a:bodyPr/>
        <a:lstStyle/>
        <a:p>
          <a:endParaRPr lang="en-US"/>
        </a:p>
      </dgm:t>
    </dgm:pt>
    <dgm:pt modelId="{DF2C0275-4AC2-4EBC-8BC5-096527667ACA}" type="sibTrans" cxnId="{39633AAC-C207-4128-B6B5-1881524B26BB}">
      <dgm:prSet/>
      <dgm:spPr/>
      <dgm:t>
        <a:bodyPr/>
        <a:lstStyle/>
        <a:p>
          <a:endParaRPr lang="en-US"/>
        </a:p>
      </dgm:t>
    </dgm:pt>
    <dgm:pt modelId="{7B07A8A9-A9F5-4D1C-8EEC-77B8A7DD9E05}" type="pres">
      <dgm:prSet presAssocID="{A6C35333-2B0F-4AA2-A934-AAFC8734B559}" presName="linear" presStyleCnt="0">
        <dgm:presLayoutVars>
          <dgm:animLvl val="lvl"/>
          <dgm:resizeHandles val="exact"/>
        </dgm:presLayoutVars>
      </dgm:prSet>
      <dgm:spPr/>
    </dgm:pt>
    <dgm:pt modelId="{78281DB2-BBB1-4F81-B222-CC80B6D39F2F}" type="pres">
      <dgm:prSet presAssocID="{46BE23CE-2C97-46DF-A2A4-E1CC7A9C50F7}" presName="parentText" presStyleLbl="node1" presStyleIdx="0" presStyleCnt="3">
        <dgm:presLayoutVars>
          <dgm:chMax val="0"/>
          <dgm:bulletEnabled val="1"/>
        </dgm:presLayoutVars>
      </dgm:prSet>
      <dgm:spPr/>
    </dgm:pt>
    <dgm:pt modelId="{EC6832ED-1700-476F-AD65-214BA644E49F}" type="pres">
      <dgm:prSet presAssocID="{5086846C-9C24-484B-A5DC-89E149EC19FA}" presName="spacer" presStyleCnt="0"/>
      <dgm:spPr/>
    </dgm:pt>
    <dgm:pt modelId="{FA430CF8-221C-4AB7-9BE2-629838850DBD}" type="pres">
      <dgm:prSet presAssocID="{9C943122-DA08-47EB-9965-F450E3A47F96}" presName="parentText" presStyleLbl="node1" presStyleIdx="1" presStyleCnt="3">
        <dgm:presLayoutVars>
          <dgm:chMax val="0"/>
          <dgm:bulletEnabled val="1"/>
        </dgm:presLayoutVars>
      </dgm:prSet>
      <dgm:spPr/>
    </dgm:pt>
    <dgm:pt modelId="{811B7288-847E-46D6-9AF4-0C086FABF379}" type="pres">
      <dgm:prSet presAssocID="{115D6D66-2E06-466E-A017-BFFA2B0B085B}" presName="spacer" presStyleCnt="0"/>
      <dgm:spPr/>
    </dgm:pt>
    <dgm:pt modelId="{4FB753FB-391C-4F99-9427-AFB885B3206A}" type="pres">
      <dgm:prSet presAssocID="{40B9AE1E-A25B-4018-8E09-118F6A0EC6C4}" presName="parentText" presStyleLbl="node1" presStyleIdx="2" presStyleCnt="3">
        <dgm:presLayoutVars>
          <dgm:chMax val="0"/>
          <dgm:bulletEnabled val="1"/>
        </dgm:presLayoutVars>
      </dgm:prSet>
      <dgm:spPr/>
    </dgm:pt>
  </dgm:ptLst>
  <dgm:cxnLst>
    <dgm:cxn modelId="{7D56383C-2A88-4A70-A6BC-3D638C3F987A}" type="presOf" srcId="{A6C35333-2B0F-4AA2-A934-AAFC8734B559}" destId="{7B07A8A9-A9F5-4D1C-8EEC-77B8A7DD9E05}" srcOrd="0" destOrd="0" presId="urn:microsoft.com/office/officeart/2005/8/layout/vList2"/>
    <dgm:cxn modelId="{AA0F365F-AD5F-4B88-AD63-60E3BB0052AC}" type="presOf" srcId="{46BE23CE-2C97-46DF-A2A4-E1CC7A9C50F7}" destId="{78281DB2-BBB1-4F81-B222-CC80B6D39F2F}" srcOrd="0" destOrd="0" presId="urn:microsoft.com/office/officeart/2005/8/layout/vList2"/>
    <dgm:cxn modelId="{9596FF62-5C9C-49D8-82BD-FE2F634C6E12}" srcId="{A6C35333-2B0F-4AA2-A934-AAFC8734B559}" destId="{9C943122-DA08-47EB-9965-F450E3A47F96}" srcOrd="1" destOrd="0" parTransId="{EA1AEE8F-367F-40F2-88C0-012157332C8E}" sibTransId="{115D6D66-2E06-466E-A017-BFFA2B0B085B}"/>
    <dgm:cxn modelId="{E309F26D-9106-4E51-963C-862AD978EA51}" type="presOf" srcId="{40B9AE1E-A25B-4018-8E09-118F6A0EC6C4}" destId="{4FB753FB-391C-4F99-9427-AFB885B3206A}" srcOrd="0" destOrd="0" presId="urn:microsoft.com/office/officeart/2005/8/layout/vList2"/>
    <dgm:cxn modelId="{F2644A70-4D59-474B-9E51-D2BF9D2253C9}" type="presOf" srcId="{9C943122-DA08-47EB-9965-F450E3A47F96}" destId="{FA430CF8-221C-4AB7-9BE2-629838850DBD}" srcOrd="0" destOrd="0" presId="urn:microsoft.com/office/officeart/2005/8/layout/vList2"/>
    <dgm:cxn modelId="{75E6E097-0524-4BD9-B8D2-737A9CFF144A}" srcId="{A6C35333-2B0F-4AA2-A934-AAFC8734B559}" destId="{46BE23CE-2C97-46DF-A2A4-E1CC7A9C50F7}" srcOrd="0" destOrd="0" parTransId="{853B93BD-112D-4B53-BC52-7A21C29BD2B1}" sibTransId="{5086846C-9C24-484B-A5DC-89E149EC19FA}"/>
    <dgm:cxn modelId="{39633AAC-C207-4128-B6B5-1881524B26BB}" srcId="{A6C35333-2B0F-4AA2-A934-AAFC8734B559}" destId="{40B9AE1E-A25B-4018-8E09-118F6A0EC6C4}" srcOrd="2" destOrd="0" parTransId="{279E2650-5925-4A64-ADF1-9F8D2503AE69}" sibTransId="{DF2C0275-4AC2-4EBC-8BC5-096527667ACA}"/>
    <dgm:cxn modelId="{4B971B27-6A73-4E16-ABFD-729558AE6EE3}" type="presParOf" srcId="{7B07A8A9-A9F5-4D1C-8EEC-77B8A7DD9E05}" destId="{78281DB2-BBB1-4F81-B222-CC80B6D39F2F}" srcOrd="0" destOrd="0" presId="urn:microsoft.com/office/officeart/2005/8/layout/vList2"/>
    <dgm:cxn modelId="{F52CB28C-7A89-4214-9ED1-DE09BCC18E11}" type="presParOf" srcId="{7B07A8A9-A9F5-4D1C-8EEC-77B8A7DD9E05}" destId="{EC6832ED-1700-476F-AD65-214BA644E49F}" srcOrd="1" destOrd="0" presId="urn:microsoft.com/office/officeart/2005/8/layout/vList2"/>
    <dgm:cxn modelId="{BF7AE252-487C-4448-94A3-7E79C320B7EF}" type="presParOf" srcId="{7B07A8A9-A9F5-4D1C-8EEC-77B8A7DD9E05}" destId="{FA430CF8-221C-4AB7-9BE2-629838850DBD}" srcOrd="2" destOrd="0" presId="urn:microsoft.com/office/officeart/2005/8/layout/vList2"/>
    <dgm:cxn modelId="{35F0D517-78BC-42F0-9393-36B3C816C234}" type="presParOf" srcId="{7B07A8A9-A9F5-4D1C-8EEC-77B8A7DD9E05}" destId="{811B7288-847E-46D6-9AF4-0C086FABF379}" srcOrd="3" destOrd="0" presId="urn:microsoft.com/office/officeart/2005/8/layout/vList2"/>
    <dgm:cxn modelId="{661FC0FB-3533-42CB-B271-156FD5711AF4}" type="presParOf" srcId="{7B07A8A9-A9F5-4D1C-8EEC-77B8A7DD9E05}" destId="{4FB753FB-391C-4F99-9427-AFB885B320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81DB2-BBB1-4F81-B222-CC80B6D39F2F}">
      <dsp:nvSpPr>
        <dsp:cNvPr id="0" name=""/>
        <dsp:cNvSpPr/>
      </dsp:nvSpPr>
      <dsp:spPr>
        <a:xfrm>
          <a:off x="0" y="672822"/>
          <a:ext cx="7159752"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The Jews were exiled to Babylon in 586BC</a:t>
          </a:r>
          <a:endParaRPr lang="en-US" sz="3500" kern="1200"/>
        </a:p>
      </dsp:txBody>
      <dsp:txXfrm>
        <a:off x="67966" y="740788"/>
        <a:ext cx="7023820" cy="1256367"/>
      </dsp:txXfrm>
    </dsp:sp>
    <dsp:sp modelId="{FA430CF8-221C-4AB7-9BE2-629838850DBD}">
      <dsp:nvSpPr>
        <dsp:cNvPr id="0" name=""/>
        <dsp:cNvSpPr/>
      </dsp:nvSpPr>
      <dsp:spPr>
        <a:xfrm>
          <a:off x="0" y="2165922"/>
          <a:ext cx="7159752"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Nehemiah led 3</a:t>
          </a:r>
          <a:r>
            <a:rPr lang="en-GB" sz="3500" kern="1200" baseline="30000"/>
            <a:t>rd</a:t>
          </a:r>
          <a:r>
            <a:rPr lang="en-GB" sz="3500" kern="1200"/>
            <a:t> group of exiles returning to Jerusalem in 445BC</a:t>
          </a:r>
          <a:endParaRPr lang="en-US" sz="3500" kern="1200"/>
        </a:p>
      </dsp:txBody>
      <dsp:txXfrm>
        <a:off x="67966" y="2233888"/>
        <a:ext cx="7023820" cy="1256367"/>
      </dsp:txXfrm>
    </dsp:sp>
    <dsp:sp modelId="{4FB753FB-391C-4F99-9427-AFB885B3206A}">
      <dsp:nvSpPr>
        <dsp:cNvPr id="0" name=""/>
        <dsp:cNvSpPr/>
      </dsp:nvSpPr>
      <dsp:spPr>
        <a:xfrm>
          <a:off x="0" y="3659022"/>
          <a:ext cx="7159752"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Tasked with rebuilding the wall of Jerusalem by God</a:t>
          </a:r>
          <a:endParaRPr lang="en-US" sz="3500" kern="1200"/>
        </a:p>
      </dsp:txBody>
      <dsp:txXfrm>
        <a:off x="67966" y="3726988"/>
        <a:ext cx="7023820"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11/14/2025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44177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11/14/2025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95337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25854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1658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9846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11/14/2025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25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5721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2090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759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6097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2911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3860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68075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8413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6751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8546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99147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26311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63510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49662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2371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4556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11/14/2025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8202931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3174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8168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11/14/2025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7720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7485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11/14/2025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1095191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11/14/2025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2847518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11/14/2025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5752177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11/14/2025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0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11/14/2025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93058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11/14/2025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64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11/14/2025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2658875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11/14/2025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890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11/14/2025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823499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11/14/2025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373059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11/14/2025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999393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11/14/2025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128099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11/14/2025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9874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11/14/2025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5693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11/14/2025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8792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11/14/2025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0494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11/14/2025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26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11/14/2025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6569940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11/14/2025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4539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5187016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11/14/2025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07999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11/14/2025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724878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11/14/2025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0319942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11/14/2025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457441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11/14/2025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1762378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11/14/2025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28313834"/>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D0E8-0AC1-97D6-B882-2A0C639947E6}"/>
              </a:ext>
            </a:extLst>
          </p:cNvPr>
          <p:cNvSpPr>
            <a:spLocks noGrp="1"/>
          </p:cNvSpPr>
          <p:nvPr>
            <p:ph type="ctrTitle"/>
          </p:nvPr>
        </p:nvSpPr>
        <p:spPr/>
        <p:txBody>
          <a:bodyPr anchor="t">
            <a:normAutofit/>
          </a:bodyPr>
          <a:lstStyle/>
          <a:p>
            <a:r>
              <a:rPr lang="en-GB" sz="4800" dirty="0"/>
              <a:t>Nehemiah 4</a:t>
            </a:r>
          </a:p>
        </p:txBody>
      </p:sp>
      <p:sp>
        <p:nvSpPr>
          <p:cNvPr id="3" name="Subtitle 2">
            <a:extLst>
              <a:ext uri="{FF2B5EF4-FFF2-40B4-BE49-F238E27FC236}">
                <a16:creationId xmlns:a16="http://schemas.microsoft.com/office/drawing/2014/main" id="{4CAE76AB-DA64-83EA-8C5F-790CB665053A}"/>
              </a:ext>
            </a:extLst>
          </p:cNvPr>
          <p:cNvSpPr>
            <a:spLocks noGrp="1"/>
          </p:cNvSpPr>
          <p:nvPr>
            <p:ph type="subTitle" idx="1"/>
          </p:nvPr>
        </p:nvSpPr>
        <p:spPr/>
        <p:txBody>
          <a:bodyPr anchor="b">
            <a:normAutofit/>
          </a:bodyPr>
          <a:lstStyle/>
          <a:p>
            <a:r>
              <a:rPr lang="en-GB" sz="2800" dirty="0"/>
              <a:t>Keep hold of your sword!</a:t>
            </a:r>
          </a:p>
        </p:txBody>
      </p:sp>
      <p:pic>
        <p:nvPicPr>
          <p:cNvPr id="5" name="Picture Placeholder 4" descr="A person in a yellow robe holding a sword and a sword&#10;&#10;AI-generated content may be incorrect.">
            <a:extLst>
              <a:ext uri="{FF2B5EF4-FFF2-40B4-BE49-F238E27FC236}">
                <a16:creationId xmlns:a16="http://schemas.microsoft.com/office/drawing/2014/main" id="{4B22C71E-99C3-B8BB-5799-A0F1234FD93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513" r="10513" b="5872"/>
          <a:stretch>
            <a:fillRect/>
          </a:stretch>
        </p:blipFill>
        <p:spPr>
          <a:xfrm>
            <a:off x="6516688" y="0"/>
            <a:ext cx="5675312" cy="6254495"/>
          </a:xfrm>
        </p:spPr>
      </p:pic>
    </p:spTree>
    <p:extLst>
      <p:ext uri="{BB962C8B-B14F-4D97-AF65-F5344CB8AC3E}">
        <p14:creationId xmlns:p14="http://schemas.microsoft.com/office/powerpoint/2010/main" val="262956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CCD2-AE04-C4A5-9670-C928D848C0B1}"/>
              </a:ext>
            </a:extLst>
          </p:cNvPr>
          <p:cNvSpPr>
            <a:spLocks noGrp="1"/>
          </p:cNvSpPr>
          <p:nvPr>
            <p:ph type="title"/>
          </p:nvPr>
        </p:nvSpPr>
        <p:spPr>
          <a:xfrm>
            <a:off x="429768" y="640080"/>
            <a:ext cx="3493008" cy="3621024"/>
          </a:xfrm>
        </p:spPr>
        <p:txBody>
          <a:bodyPr anchor="t">
            <a:normAutofit/>
          </a:bodyPr>
          <a:lstStyle/>
          <a:p>
            <a:r>
              <a:rPr lang="en-GB" dirty="0"/>
              <a:t>God has given us work to do</a:t>
            </a:r>
          </a:p>
        </p:txBody>
      </p:sp>
      <p:pic>
        <p:nvPicPr>
          <p:cNvPr id="7" name="Picture 6" descr="A person raising their arms in the air&#10;&#10;AI-generated content may be incorrect.">
            <a:extLst>
              <a:ext uri="{FF2B5EF4-FFF2-40B4-BE49-F238E27FC236}">
                <a16:creationId xmlns:a16="http://schemas.microsoft.com/office/drawing/2014/main" id="{7B187295-883B-5A84-02E1-77DD9336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696" y="820700"/>
            <a:ext cx="7159752" cy="5362903"/>
          </a:xfrm>
          <a:prstGeom prst="rect">
            <a:avLst/>
          </a:prstGeom>
          <a:noFill/>
        </p:spPr>
      </p:pic>
    </p:spTree>
    <p:extLst>
      <p:ext uri="{BB962C8B-B14F-4D97-AF65-F5344CB8AC3E}">
        <p14:creationId xmlns:p14="http://schemas.microsoft.com/office/powerpoint/2010/main" val="15636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CBF4-4DB1-C522-333E-B89CBFFAF55C}"/>
              </a:ext>
            </a:extLst>
          </p:cNvPr>
          <p:cNvSpPr>
            <a:spLocks noGrp="1"/>
          </p:cNvSpPr>
          <p:nvPr>
            <p:ph type="title"/>
          </p:nvPr>
        </p:nvSpPr>
        <p:spPr/>
        <p:txBody>
          <a:bodyPr/>
          <a:lstStyle/>
          <a:p>
            <a:r>
              <a:rPr lang="en-GB" dirty="0"/>
              <a:t>There will be opposition, but god is our defence</a:t>
            </a:r>
          </a:p>
        </p:txBody>
      </p:sp>
      <p:sp>
        <p:nvSpPr>
          <p:cNvPr id="3" name="Content Placeholder 2">
            <a:extLst>
              <a:ext uri="{FF2B5EF4-FFF2-40B4-BE49-F238E27FC236}">
                <a16:creationId xmlns:a16="http://schemas.microsoft.com/office/drawing/2014/main" id="{5C6B589A-B139-6C08-3B44-515CB1CBCEF2}"/>
              </a:ext>
            </a:extLst>
          </p:cNvPr>
          <p:cNvSpPr>
            <a:spLocks noGrp="1"/>
          </p:cNvSpPr>
          <p:nvPr>
            <p:ph sz="quarter" idx="13"/>
          </p:nvPr>
        </p:nvSpPr>
        <p:spPr/>
        <p:txBody>
          <a:bodyPr>
            <a:normAutofit fontScale="92500" lnSpcReduction="10000"/>
          </a:bodyPr>
          <a:lstStyle/>
          <a:p>
            <a:pPr marL="0" indent="0">
              <a:buNone/>
            </a:pPr>
            <a:r>
              <a:rPr lang="en-GB" sz="2000" dirty="0"/>
              <a:t>Verses 1-5 ‘Now when Sanballat heard that we were building the wall, he was angry and greatly enraged, and he jeered at the Jews. And he said in the presence of his brothers and of the army of Samaria, “What are these feeble Jews doing? Will they restore it for themselves? Will they sacrifice? Will they finish in a day? Will they revive the stones out of heaps of rubbish, and burned ones at that?” Tobiah the Ammonite was beside him, and he said, “Yes, what they are building – if a fox goes up on it he will break down their stone wall!” Hear, O God, for we are despised. Turn back their taunt on their own heads and give them up to be plundered in a land where they are captives. Do not cover their guilt, and let not their sin be blotted out from your sight, for they have provoked you to anger in the presence of the builders.’</a:t>
            </a:r>
          </a:p>
          <a:p>
            <a:pPr marL="0" indent="0">
              <a:buNone/>
            </a:pPr>
            <a:endParaRPr lang="en-GB" dirty="0"/>
          </a:p>
        </p:txBody>
      </p:sp>
    </p:spTree>
    <p:extLst>
      <p:ext uri="{BB962C8B-B14F-4D97-AF65-F5344CB8AC3E}">
        <p14:creationId xmlns:p14="http://schemas.microsoft.com/office/powerpoint/2010/main" val="190118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1AF2-E4DE-0105-4C59-81E4D4D1D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AC4FB-8DAD-84D6-5C6E-CE35DCD98A34}"/>
              </a:ext>
            </a:extLst>
          </p:cNvPr>
          <p:cNvSpPr>
            <a:spLocks noGrp="1"/>
          </p:cNvSpPr>
          <p:nvPr>
            <p:ph type="title"/>
          </p:nvPr>
        </p:nvSpPr>
        <p:spPr/>
        <p:txBody>
          <a:bodyPr/>
          <a:lstStyle/>
          <a:p>
            <a:r>
              <a:rPr lang="en-GB" dirty="0"/>
              <a:t>There will be opposition, but god is our defence</a:t>
            </a:r>
          </a:p>
        </p:txBody>
      </p:sp>
      <p:sp>
        <p:nvSpPr>
          <p:cNvPr id="3" name="Content Placeholder 2">
            <a:extLst>
              <a:ext uri="{FF2B5EF4-FFF2-40B4-BE49-F238E27FC236}">
                <a16:creationId xmlns:a16="http://schemas.microsoft.com/office/drawing/2014/main" id="{2FFADAA2-0816-6149-70F5-63EF210DF99D}"/>
              </a:ext>
            </a:extLst>
          </p:cNvPr>
          <p:cNvSpPr>
            <a:spLocks noGrp="1"/>
          </p:cNvSpPr>
          <p:nvPr>
            <p:ph sz="quarter" idx="13"/>
          </p:nvPr>
        </p:nvSpPr>
        <p:spPr/>
        <p:txBody>
          <a:bodyPr>
            <a:normAutofit fontScale="92500"/>
          </a:bodyPr>
          <a:lstStyle/>
          <a:p>
            <a:pPr marL="0" indent="0">
              <a:buNone/>
            </a:pPr>
            <a:r>
              <a:rPr lang="en-GB" sz="2400" dirty="0"/>
              <a:t>Verses 7-14 ‘But when Sanballat and Tobiah and the Arabs and the Ammonites and the </a:t>
            </a:r>
            <a:r>
              <a:rPr lang="en-GB" sz="2400" dirty="0" err="1"/>
              <a:t>Ashododites</a:t>
            </a:r>
            <a:r>
              <a:rPr lang="en-GB" sz="2400" dirty="0"/>
              <a:t> heard that the repairing the walls of Jerusalem was going forward and that the breaches were beginning to be closed, they were very angry. And they all plotted together to come and fight against Jerusalem and to cause confusion in it. And we prayed to our God and set a guard as a protection against them day and night. In Judah it was said, “The strength of those who bear the burdens is failing. There is too much rubble. By ourselves we will not be able to rebuild the wall.”</a:t>
            </a:r>
          </a:p>
        </p:txBody>
      </p:sp>
    </p:spTree>
    <p:extLst>
      <p:ext uri="{BB962C8B-B14F-4D97-AF65-F5344CB8AC3E}">
        <p14:creationId xmlns:p14="http://schemas.microsoft.com/office/powerpoint/2010/main" val="302402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37C7-3846-932E-7076-43BC95F4B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92A77-7EDE-66B4-0A95-516F33DD404A}"/>
              </a:ext>
            </a:extLst>
          </p:cNvPr>
          <p:cNvSpPr>
            <a:spLocks noGrp="1"/>
          </p:cNvSpPr>
          <p:nvPr>
            <p:ph type="title"/>
          </p:nvPr>
        </p:nvSpPr>
        <p:spPr/>
        <p:txBody>
          <a:bodyPr/>
          <a:lstStyle/>
          <a:p>
            <a:r>
              <a:rPr lang="en-GB" dirty="0"/>
              <a:t>There will be opposition, but god is our defence</a:t>
            </a:r>
          </a:p>
        </p:txBody>
      </p:sp>
      <p:sp>
        <p:nvSpPr>
          <p:cNvPr id="3" name="Content Placeholder 2">
            <a:extLst>
              <a:ext uri="{FF2B5EF4-FFF2-40B4-BE49-F238E27FC236}">
                <a16:creationId xmlns:a16="http://schemas.microsoft.com/office/drawing/2014/main" id="{D0021F4A-605B-40F2-71A6-289E0B1042C2}"/>
              </a:ext>
            </a:extLst>
          </p:cNvPr>
          <p:cNvSpPr>
            <a:spLocks noGrp="1"/>
          </p:cNvSpPr>
          <p:nvPr>
            <p:ph sz="quarter" idx="13"/>
          </p:nvPr>
        </p:nvSpPr>
        <p:spPr/>
        <p:txBody>
          <a:bodyPr>
            <a:normAutofit fontScale="92500" lnSpcReduction="20000"/>
          </a:bodyPr>
          <a:lstStyle/>
          <a:p>
            <a:pPr marL="0" indent="0">
              <a:buNone/>
            </a:pPr>
            <a:r>
              <a:rPr lang="en-GB" sz="2400" dirty="0"/>
              <a:t>And our enemies said, “They will not know or see till we come among them and kill them and stop the work.” At that time the Jews who lived near them came from all directions and said to us ten times, “You must return to us.” So in the lowest parts of the space behind the wall, in open places, I stationed the people by their clans, with their swords, their spears, and their bows. And I looked and arose and said to the nobles and to the officials, and to the rest of the people, “Do not be afraid of them. Remember the Lord, who is great and awesome, and fight for your brothers, your sons, your daughters, your wives, and your homes.”</a:t>
            </a:r>
          </a:p>
          <a:p>
            <a:pPr marL="0" indent="0">
              <a:buNone/>
            </a:pPr>
            <a:endParaRPr lang="en-GB" dirty="0"/>
          </a:p>
        </p:txBody>
      </p:sp>
    </p:spTree>
    <p:extLst>
      <p:ext uri="{BB962C8B-B14F-4D97-AF65-F5344CB8AC3E}">
        <p14:creationId xmlns:p14="http://schemas.microsoft.com/office/powerpoint/2010/main" val="177427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E8DBD90-02AC-4B5E-FE95-D8E1D756FFA3}"/>
              </a:ext>
            </a:extLst>
          </p:cNvPr>
          <p:cNvSpPr>
            <a:spLocks noGrp="1"/>
          </p:cNvSpPr>
          <p:nvPr>
            <p:ph type="title"/>
          </p:nvPr>
        </p:nvSpPr>
        <p:spPr>
          <a:xfrm>
            <a:off x="429767" y="640079"/>
            <a:ext cx="4032505" cy="3621024"/>
          </a:xfrm>
        </p:spPr>
        <p:txBody>
          <a:bodyPr/>
          <a:lstStyle/>
          <a:p>
            <a:r>
              <a:rPr lang="en-GB" dirty="0"/>
              <a:t>There will be opposition, but god is our defence</a:t>
            </a:r>
            <a:endParaRPr lang="en-US" dirty="0"/>
          </a:p>
        </p:txBody>
      </p:sp>
      <p:pic>
        <p:nvPicPr>
          <p:cNvPr id="5" name="Picture 4" descr="A train tracks with trees in the background&#10;&#10;AI-generated content may be incorrect.">
            <a:extLst>
              <a:ext uri="{FF2B5EF4-FFF2-40B4-BE49-F238E27FC236}">
                <a16:creationId xmlns:a16="http://schemas.microsoft.com/office/drawing/2014/main" id="{90F0DB27-D3E6-908C-151F-43E4312EF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795" y="187074"/>
            <a:ext cx="4327970" cy="6483852"/>
          </a:xfrm>
          <a:prstGeom prst="rect">
            <a:avLst/>
          </a:prstGeom>
          <a:noFill/>
        </p:spPr>
      </p:pic>
    </p:spTree>
    <p:extLst>
      <p:ext uri="{BB962C8B-B14F-4D97-AF65-F5344CB8AC3E}">
        <p14:creationId xmlns:p14="http://schemas.microsoft.com/office/powerpoint/2010/main" val="20947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860C-EFFD-C8AD-5D01-38F0C586F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8771C-FC70-3163-4FD1-1F5CBEE25D33}"/>
              </a:ext>
            </a:extLst>
          </p:cNvPr>
          <p:cNvSpPr>
            <a:spLocks noGrp="1"/>
          </p:cNvSpPr>
          <p:nvPr>
            <p:ph type="title"/>
          </p:nvPr>
        </p:nvSpPr>
        <p:spPr/>
        <p:txBody>
          <a:bodyPr/>
          <a:lstStyle/>
          <a:p>
            <a:r>
              <a:rPr lang="en-GB" dirty="0"/>
              <a:t>There will be opposition, but god is our defence</a:t>
            </a:r>
          </a:p>
        </p:txBody>
      </p:sp>
      <p:sp>
        <p:nvSpPr>
          <p:cNvPr id="3" name="Content Placeholder 2">
            <a:extLst>
              <a:ext uri="{FF2B5EF4-FFF2-40B4-BE49-F238E27FC236}">
                <a16:creationId xmlns:a16="http://schemas.microsoft.com/office/drawing/2014/main" id="{1D6E688C-6AFE-84A0-2C4E-DFE7EED4E87A}"/>
              </a:ext>
            </a:extLst>
          </p:cNvPr>
          <p:cNvSpPr>
            <a:spLocks noGrp="1"/>
          </p:cNvSpPr>
          <p:nvPr>
            <p:ph sz="quarter" idx="13"/>
          </p:nvPr>
        </p:nvSpPr>
        <p:spPr/>
        <p:txBody>
          <a:bodyPr>
            <a:normAutofit/>
          </a:bodyPr>
          <a:lstStyle/>
          <a:p>
            <a:pPr marL="0" indent="0">
              <a:buNone/>
            </a:pPr>
            <a:r>
              <a:rPr lang="en-GB" sz="2800" dirty="0"/>
              <a:t>Psalm 33:20 ‘Our soul waits for the Lord; he is our help and our shield.’</a:t>
            </a:r>
          </a:p>
          <a:p>
            <a:pPr marL="0" indent="0">
              <a:buNone/>
            </a:pPr>
            <a:endParaRPr lang="en-GB" sz="2800" dirty="0"/>
          </a:p>
          <a:p>
            <a:pPr marL="0" indent="0">
              <a:buNone/>
            </a:pPr>
            <a:endParaRPr lang="en-GB" sz="2800" dirty="0"/>
          </a:p>
          <a:p>
            <a:pPr marL="0" indent="0">
              <a:buNone/>
            </a:pPr>
            <a:r>
              <a:rPr lang="en-GB" sz="2800" dirty="0"/>
              <a:t>Joshua 1:9 ‘“Have I not commanded you? Be strong and courageous. Do not be frightened, and do not be dismayed, for the Lord your God is with you wherever you go.”’</a:t>
            </a:r>
          </a:p>
        </p:txBody>
      </p:sp>
    </p:spTree>
    <p:extLst>
      <p:ext uri="{BB962C8B-B14F-4D97-AF65-F5344CB8AC3E}">
        <p14:creationId xmlns:p14="http://schemas.microsoft.com/office/powerpoint/2010/main" val="370154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A45669A-33C0-5DDA-AE25-6A461C6AF4E5}"/>
              </a:ext>
            </a:extLst>
          </p:cNvPr>
          <p:cNvSpPr>
            <a:spLocks noGrp="1"/>
          </p:cNvSpPr>
          <p:nvPr>
            <p:ph type="title"/>
          </p:nvPr>
        </p:nvSpPr>
        <p:spPr>
          <a:xfrm>
            <a:off x="429767" y="640079"/>
            <a:ext cx="4032505" cy="3621024"/>
          </a:xfrm>
        </p:spPr>
        <p:txBody>
          <a:bodyPr/>
          <a:lstStyle/>
          <a:p>
            <a:r>
              <a:rPr lang="en-GB" dirty="0"/>
              <a:t>There will be opposition, but god is our defence</a:t>
            </a:r>
            <a:endParaRPr lang="en-US" dirty="0"/>
          </a:p>
        </p:txBody>
      </p:sp>
      <p:pic>
        <p:nvPicPr>
          <p:cNvPr id="5" name="Content Placeholder 4" descr="A person sitting on a couch with their hands folded&#10;&#10;AI-generated content may be incorrect.">
            <a:extLst>
              <a:ext uri="{FF2B5EF4-FFF2-40B4-BE49-F238E27FC236}">
                <a16:creationId xmlns:a16="http://schemas.microsoft.com/office/drawing/2014/main" id="{FD47AA60-8A6E-D6B2-1777-708ED0F07BE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46559" y="640715"/>
            <a:ext cx="5719763" cy="5719763"/>
          </a:xfrm>
          <a:noFill/>
        </p:spPr>
      </p:pic>
    </p:spTree>
    <p:extLst>
      <p:ext uri="{BB962C8B-B14F-4D97-AF65-F5344CB8AC3E}">
        <p14:creationId xmlns:p14="http://schemas.microsoft.com/office/powerpoint/2010/main" val="164846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15BE-81E7-F1A9-9711-4DB6438AB1C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39439E2-2E8A-6773-EF3D-58D0E6798FD9}"/>
              </a:ext>
            </a:extLst>
          </p:cNvPr>
          <p:cNvSpPr>
            <a:spLocks noGrp="1"/>
          </p:cNvSpPr>
          <p:nvPr>
            <p:ph type="title"/>
          </p:nvPr>
        </p:nvSpPr>
        <p:spPr>
          <a:xfrm>
            <a:off x="429767" y="640079"/>
            <a:ext cx="4032505" cy="3621024"/>
          </a:xfrm>
        </p:spPr>
        <p:txBody>
          <a:bodyPr/>
          <a:lstStyle/>
          <a:p>
            <a:r>
              <a:rPr lang="en-GB" dirty="0"/>
              <a:t>There will be opposition, but god is our defence</a:t>
            </a:r>
            <a:endParaRPr lang="en-US" dirty="0"/>
          </a:p>
        </p:txBody>
      </p:sp>
      <p:sp>
        <p:nvSpPr>
          <p:cNvPr id="3" name="Content Placeholder 2">
            <a:extLst>
              <a:ext uri="{FF2B5EF4-FFF2-40B4-BE49-F238E27FC236}">
                <a16:creationId xmlns:a16="http://schemas.microsoft.com/office/drawing/2014/main" id="{44BDC2DC-BD5C-8C0A-ECEA-76C078CD176B}"/>
              </a:ext>
            </a:extLst>
          </p:cNvPr>
          <p:cNvSpPr>
            <a:spLocks noGrp="1"/>
          </p:cNvSpPr>
          <p:nvPr>
            <p:ph sz="quarter" idx="13"/>
          </p:nvPr>
        </p:nvSpPr>
        <p:spPr/>
        <p:txBody>
          <a:bodyPr>
            <a:normAutofit/>
          </a:bodyPr>
          <a:lstStyle/>
          <a:p>
            <a:pPr marL="0" indent="0">
              <a:buNone/>
            </a:pPr>
            <a:r>
              <a:rPr lang="en-GB" sz="3200" dirty="0"/>
              <a:t>Genesis 3:1 ‘Now the serpent was more crafty than any other beast of the field that the Lord God had made. He said to the woman, “Did God actually say, ‘You shall not eat of any tree in the garden’?”’</a:t>
            </a:r>
          </a:p>
        </p:txBody>
      </p:sp>
    </p:spTree>
    <p:extLst>
      <p:ext uri="{BB962C8B-B14F-4D97-AF65-F5344CB8AC3E}">
        <p14:creationId xmlns:p14="http://schemas.microsoft.com/office/powerpoint/2010/main" val="400549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FD81-1A33-004D-25ED-96ECD0DE80E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788FF4F-74B7-F735-725E-4037E5A04180}"/>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sp>
        <p:nvSpPr>
          <p:cNvPr id="3" name="Content Placeholder 2">
            <a:extLst>
              <a:ext uri="{FF2B5EF4-FFF2-40B4-BE49-F238E27FC236}">
                <a16:creationId xmlns:a16="http://schemas.microsoft.com/office/drawing/2014/main" id="{BF76474F-3BC2-0CEC-0C88-BF6D3E2610E6}"/>
              </a:ext>
            </a:extLst>
          </p:cNvPr>
          <p:cNvSpPr>
            <a:spLocks noGrp="1"/>
          </p:cNvSpPr>
          <p:nvPr>
            <p:ph sz="quarter" idx="13"/>
          </p:nvPr>
        </p:nvSpPr>
        <p:spPr/>
        <p:txBody>
          <a:bodyPr>
            <a:normAutofit/>
          </a:bodyPr>
          <a:lstStyle/>
          <a:p>
            <a:pPr marL="0" indent="0">
              <a:buNone/>
            </a:pPr>
            <a:r>
              <a:rPr lang="en-GB" sz="2000" dirty="0"/>
              <a:t>Verses 16-23 ‘From that day on, half of my servants worked on construction, and half held the spears, shields, bows, and coats of mail. And the leaders stood behind the whole house of Judah, who were building on the wall. Those who carried burdens were loaded in such a way that each laboured on the work with one hand and held his weapon with the other. And each of the builders had his sword strapped at his side while he built. The man who sounded the trumpet was beside me. And I said to the nobles and to the officials and to the rest of the people, “The work is great and widely spread, and we are separated on the wall, far from one another. </a:t>
            </a:r>
            <a:endParaRPr lang="en-GB" sz="3600" dirty="0"/>
          </a:p>
        </p:txBody>
      </p:sp>
    </p:spTree>
    <p:extLst>
      <p:ext uri="{BB962C8B-B14F-4D97-AF65-F5344CB8AC3E}">
        <p14:creationId xmlns:p14="http://schemas.microsoft.com/office/powerpoint/2010/main" val="175998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8BB23-6600-78D3-9306-9C4658F776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AAAAC8-3A94-4FA6-3AC2-7F37555BFF96}"/>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sp>
        <p:nvSpPr>
          <p:cNvPr id="3" name="Content Placeholder 2">
            <a:extLst>
              <a:ext uri="{FF2B5EF4-FFF2-40B4-BE49-F238E27FC236}">
                <a16:creationId xmlns:a16="http://schemas.microsoft.com/office/drawing/2014/main" id="{AE3EB58B-D7E9-D45C-42A6-A1BA345E02D0}"/>
              </a:ext>
            </a:extLst>
          </p:cNvPr>
          <p:cNvSpPr>
            <a:spLocks noGrp="1"/>
          </p:cNvSpPr>
          <p:nvPr>
            <p:ph sz="quarter" idx="13"/>
          </p:nvPr>
        </p:nvSpPr>
        <p:spPr/>
        <p:txBody>
          <a:bodyPr>
            <a:normAutofit fontScale="92500"/>
          </a:bodyPr>
          <a:lstStyle/>
          <a:p>
            <a:pPr marL="0" indent="0">
              <a:buNone/>
            </a:pPr>
            <a:r>
              <a:rPr lang="en-GB" sz="2400" dirty="0"/>
              <a:t>In the place where you hear the sound of the trumpet, rally to us there. Our God will fight for us.” So we laboured at the work, and half of them held the spears from the break of dawn until the stars came out. I also said at that time, “Let every man and his servant pass the night within Jerusalem, that they may be a guard for us by night and may labour by day.” So neither I nor my brothers nor my servants nor the men of the guard who followed me, none of us took off our clothes; each kept his weapon at his right hand.’</a:t>
            </a:r>
          </a:p>
          <a:p>
            <a:pPr marL="0" indent="0">
              <a:buNone/>
            </a:pPr>
            <a:endParaRPr lang="en-GB" sz="3200" dirty="0"/>
          </a:p>
        </p:txBody>
      </p:sp>
    </p:spTree>
    <p:extLst>
      <p:ext uri="{BB962C8B-B14F-4D97-AF65-F5344CB8AC3E}">
        <p14:creationId xmlns:p14="http://schemas.microsoft.com/office/powerpoint/2010/main" val="168999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560C-BDC5-94E6-D30A-EF4BB35C50BE}"/>
              </a:ext>
            </a:extLst>
          </p:cNvPr>
          <p:cNvSpPr>
            <a:spLocks noGrp="1"/>
          </p:cNvSpPr>
          <p:nvPr>
            <p:ph type="title"/>
          </p:nvPr>
        </p:nvSpPr>
        <p:spPr/>
        <p:txBody>
          <a:bodyPr/>
          <a:lstStyle/>
          <a:p>
            <a:r>
              <a:rPr lang="en-GB" dirty="0"/>
              <a:t>Nehemiah – who is he?</a:t>
            </a:r>
          </a:p>
        </p:txBody>
      </p:sp>
      <p:pic>
        <p:nvPicPr>
          <p:cNvPr id="5" name="Content Placeholder 4" descr="A person in a white robe holding a cane and a person in a white robe holding a cup&#10;&#10;AI-generated content may be incorrect.">
            <a:extLst>
              <a:ext uri="{FF2B5EF4-FFF2-40B4-BE49-F238E27FC236}">
                <a16:creationId xmlns:a16="http://schemas.microsoft.com/office/drawing/2014/main" id="{0F4CBC97-33A0-43E4-8953-C2D87C1C63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768" y="1378808"/>
            <a:ext cx="4106994" cy="3318451"/>
          </a:xfrm>
        </p:spPr>
      </p:pic>
      <p:pic>
        <p:nvPicPr>
          <p:cNvPr id="7" name="Picture 6" descr="A person in a red robe kneeling in front of a table&#10;&#10;AI-generated content may be incorrect.">
            <a:extLst>
              <a:ext uri="{FF2B5EF4-FFF2-40B4-BE49-F238E27FC236}">
                <a16:creationId xmlns:a16="http://schemas.microsoft.com/office/drawing/2014/main" id="{03859E71-609C-FF67-90FB-332167BC2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699" y="2082583"/>
            <a:ext cx="4106994" cy="4632534"/>
          </a:xfrm>
          <a:prstGeom prst="rect">
            <a:avLst/>
          </a:prstGeom>
        </p:spPr>
      </p:pic>
      <p:pic>
        <p:nvPicPr>
          <p:cNvPr id="9" name="Picture 8" descr="A group of men working on a stone&#10;&#10;AI-generated content may be incorrect.">
            <a:extLst>
              <a:ext uri="{FF2B5EF4-FFF2-40B4-BE49-F238E27FC236}">
                <a16:creationId xmlns:a16="http://schemas.microsoft.com/office/drawing/2014/main" id="{60CD662F-FFD2-5A89-8318-E446DAA09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240" y="283464"/>
            <a:ext cx="3854881" cy="5166335"/>
          </a:xfrm>
          <a:prstGeom prst="rect">
            <a:avLst/>
          </a:prstGeom>
        </p:spPr>
      </p:pic>
      <p:sp>
        <p:nvSpPr>
          <p:cNvPr id="10" name="TextBox 9">
            <a:extLst>
              <a:ext uri="{FF2B5EF4-FFF2-40B4-BE49-F238E27FC236}">
                <a16:creationId xmlns:a16="http://schemas.microsoft.com/office/drawing/2014/main" id="{1A18BA4E-FEF2-CD1F-0C70-EE2C842AA4DA}"/>
              </a:ext>
            </a:extLst>
          </p:cNvPr>
          <p:cNvSpPr txBox="1"/>
          <p:nvPr/>
        </p:nvSpPr>
        <p:spPr>
          <a:xfrm>
            <a:off x="463943" y="4823339"/>
            <a:ext cx="3578561"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Cup-bearer to the king</a:t>
            </a:r>
          </a:p>
          <a:p>
            <a:pPr marL="285750" indent="-285750">
              <a:buFont typeface="Arial" panose="020B0604020202020204" pitchFamily="34" charset="0"/>
              <a:buChar char="•"/>
            </a:pPr>
            <a:r>
              <a:rPr lang="en-GB" sz="2000" dirty="0"/>
              <a:t>Prayed to God in repentance on behalf of the nation</a:t>
            </a:r>
          </a:p>
          <a:p>
            <a:pPr marL="285750" indent="-285750">
              <a:buFont typeface="Arial" panose="020B0604020202020204" pitchFamily="34" charset="0"/>
              <a:buChar char="•"/>
            </a:pPr>
            <a:r>
              <a:rPr lang="en-GB" sz="2000" dirty="0"/>
              <a:t>Led the rebuilding of the wall of Jerusalem</a:t>
            </a:r>
          </a:p>
        </p:txBody>
      </p:sp>
    </p:spTree>
    <p:extLst>
      <p:ext uri="{BB962C8B-B14F-4D97-AF65-F5344CB8AC3E}">
        <p14:creationId xmlns:p14="http://schemas.microsoft.com/office/powerpoint/2010/main" val="175108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ACBA-A250-BF68-4798-9193388C000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0961E06-80D0-70A2-5126-14EFD5EB3700}"/>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sp>
        <p:nvSpPr>
          <p:cNvPr id="3" name="Content Placeholder 2">
            <a:extLst>
              <a:ext uri="{FF2B5EF4-FFF2-40B4-BE49-F238E27FC236}">
                <a16:creationId xmlns:a16="http://schemas.microsoft.com/office/drawing/2014/main" id="{251F60AA-B940-25E9-D8AD-854AA4BE58E6}"/>
              </a:ext>
            </a:extLst>
          </p:cNvPr>
          <p:cNvSpPr>
            <a:spLocks noGrp="1"/>
          </p:cNvSpPr>
          <p:nvPr>
            <p:ph sz="quarter" idx="13"/>
          </p:nvPr>
        </p:nvSpPr>
        <p:spPr/>
        <p:txBody>
          <a:bodyPr>
            <a:normAutofit lnSpcReduction="10000"/>
          </a:bodyPr>
          <a:lstStyle/>
          <a:p>
            <a:pPr marL="0" indent="0">
              <a:buNone/>
            </a:pPr>
            <a:r>
              <a:rPr lang="en-GB" sz="2400" dirty="0"/>
              <a:t>Ephesians 6:10-18 ‘Finally, be strong in the Lord and in the strength of his might. Put on the whole armour of God, that you might be able to stand against the schemes of the devil. For we do not wrestle against flesh and blood, but against the rulers, against the authorities, against the cosmic powers over this present darkness, against the spiritual forces of evil in the heavenly places. Therefore take up the whole armour of God, that you might be able to withstand in the evil day, and having done all, to stand firm. </a:t>
            </a:r>
            <a:endParaRPr lang="en-GB" sz="4000" dirty="0"/>
          </a:p>
        </p:txBody>
      </p:sp>
    </p:spTree>
    <p:extLst>
      <p:ext uri="{BB962C8B-B14F-4D97-AF65-F5344CB8AC3E}">
        <p14:creationId xmlns:p14="http://schemas.microsoft.com/office/powerpoint/2010/main" val="137360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594-8360-27AD-5F39-18B40660F9B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5E00AF5-12C4-F76E-7334-C20800EF079B}"/>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sp>
        <p:nvSpPr>
          <p:cNvPr id="3" name="Content Placeholder 2">
            <a:extLst>
              <a:ext uri="{FF2B5EF4-FFF2-40B4-BE49-F238E27FC236}">
                <a16:creationId xmlns:a16="http://schemas.microsoft.com/office/drawing/2014/main" id="{596DDA16-BB21-4B9C-6AD2-150ECB55E382}"/>
              </a:ext>
            </a:extLst>
          </p:cNvPr>
          <p:cNvSpPr>
            <a:spLocks noGrp="1"/>
          </p:cNvSpPr>
          <p:nvPr>
            <p:ph sz="quarter" idx="13"/>
          </p:nvPr>
        </p:nvSpPr>
        <p:spPr/>
        <p:txBody>
          <a:bodyPr>
            <a:normAutofit fontScale="92500"/>
          </a:bodyPr>
          <a:lstStyle/>
          <a:p>
            <a:pPr marL="0" indent="0">
              <a:buNone/>
            </a:pPr>
            <a:r>
              <a:rPr lang="en-GB" sz="2400" dirty="0"/>
              <a:t>Stand therefore, having fastened on the belt of truth, and having put on the breastplate of righteousness, and, as shoes for your feet, having put on the readiness given by the gospel of peace. In all circumstances take up the shield of faith, with which you can extinguish all the flaming darts of the evil one; and take the helmet of salvation, and the sword of the Spirit, which is the word of God, praying at all times in the Spirit, with all prayer and supplication. To that end keep alert with all perseverance, making supplication for all the saints…’</a:t>
            </a:r>
          </a:p>
          <a:p>
            <a:pPr marL="0" indent="0">
              <a:buNone/>
            </a:pPr>
            <a:endParaRPr lang="en-GB" sz="3200" dirty="0"/>
          </a:p>
        </p:txBody>
      </p:sp>
    </p:spTree>
    <p:extLst>
      <p:ext uri="{BB962C8B-B14F-4D97-AF65-F5344CB8AC3E}">
        <p14:creationId xmlns:p14="http://schemas.microsoft.com/office/powerpoint/2010/main" val="421763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6C7C9-9208-B87C-0BC6-150734CFADE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F140932-8738-BD01-4A0A-D4550F43660D}"/>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pic>
        <p:nvPicPr>
          <p:cNvPr id="6" name="Content Placeholder 5" descr="A hammer on a book&#10;&#10;AI-generated content may be incorrect.">
            <a:extLst>
              <a:ext uri="{FF2B5EF4-FFF2-40B4-BE49-F238E27FC236}">
                <a16:creationId xmlns:a16="http://schemas.microsoft.com/office/drawing/2014/main" id="{885D5875-6A33-C737-E71E-328BFB7E9B5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83789" y="640080"/>
            <a:ext cx="6078444" cy="5597882"/>
          </a:xfrm>
        </p:spPr>
      </p:pic>
    </p:spTree>
    <p:extLst>
      <p:ext uri="{BB962C8B-B14F-4D97-AF65-F5344CB8AC3E}">
        <p14:creationId xmlns:p14="http://schemas.microsoft.com/office/powerpoint/2010/main" val="302161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6B9D-C209-6B11-30AF-75E3DC34390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B8D564-FEC0-983C-1D8F-E9F4C736DD0A}"/>
              </a:ext>
            </a:extLst>
          </p:cNvPr>
          <p:cNvSpPr>
            <a:spLocks noGrp="1"/>
          </p:cNvSpPr>
          <p:nvPr>
            <p:ph type="title"/>
          </p:nvPr>
        </p:nvSpPr>
        <p:spPr>
          <a:xfrm>
            <a:off x="429767" y="640079"/>
            <a:ext cx="4032505" cy="3621024"/>
          </a:xfrm>
        </p:spPr>
        <p:txBody>
          <a:bodyPr/>
          <a:lstStyle/>
          <a:p>
            <a:r>
              <a:rPr lang="en-GB" dirty="0"/>
              <a:t>Carry your sword and stand firm!</a:t>
            </a:r>
            <a:endParaRPr lang="en-US" dirty="0"/>
          </a:p>
        </p:txBody>
      </p:sp>
      <p:sp>
        <p:nvSpPr>
          <p:cNvPr id="3" name="Content Placeholder 2">
            <a:extLst>
              <a:ext uri="{FF2B5EF4-FFF2-40B4-BE49-F238E27FC236}">
                <a16:creationId xmlns:a16="http://schemas.microsoft.com/office/drawing/2014/main" id="{1FD15277-879B-2B34-2C75-DFE08B574718}"/>
              </a:ext>
            </a:extLst>
          </p:cNvPr>
          <p:cNvSpPr>
            <a:spLocks noGrp="1"/>
          </p:cNvSpPr>
          <p:nvPr>
            <p:ph sz="quarter" idx="13"/>
          </p:nvPr>
        </p:nvSpPr>
        <p:spPr/>
        <p:txBody>
          <a:bodyPr>
            <a:normAutofit fontScale="92500"/>
          </a:bodyPr>
          <a:lstStyle/>
          <a:p>
            <a:pPr marL="0" indent="0">
              <a:buNone/>
            </a:pPr>
            <a:r>
              <a:rPr lang="en-GB" sz="2800" dirty="0"/>
              <a:t>Jeremiah 17:7-9 ‘“Blessed is the man who trusts in the Lord, whose trust is in the Lord. He is like a tree planted by water, that sends out its roots by the stream, and does not fear when heat comes, for its leaves remain green, and is not anxious in the year of the drought, for it does not cease to bear fruit.” The heart is deceitful above all things, and desperately sick; who can understand it?’</a:t>
            </a:r>
          </a:p>
          <a:p>
            <a:pPr marL="0" indent="0">
              <a:buNone/>
            </a:pPr>
            <a:endParaRPr lang="en-GB" sz="3200" dirty="0"/>
          </a:p>
        </p:txBody>
      </p:sp>
    </p:spTree>
    <p:extLst>
      <p:ext uri="{BB962C8B-B14F-4D97-AF65-F5344CB8AC3E}">
        <p14:creationId xmlns:p14="http://schemas.microsoft.com/office/powerpoint/2010/main" val="348952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D158D-AC73-A070-DE62-4D1012C99DE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419B942-7CAC-18A3-1A6D-BCD2724500C6}"/>
              </a:ext>
            </a:extLst>
          </p:cNvPr>
          <p:cNvSpPr>
            <a:spLocks noGrp="1"/>
          </p:cNvSpPr>
          <p:nvPr>
            <p:ph type="title"/>
          </p:nvPr>
        </p:nvSpPr>
        <p:spPr>
          <a:xfrm>
            <a:off x="429767" y="640079"/>
            <a:ext cx="4032505" cy="3621024"/>
          </a:xfrm>
        </p:spPr>
        <p:txBody>
          <a:bodyPr/>
          <a:lstStyle/>
          <a:p>
            <a:r>
              <a:rPr lang="en-GB" dirty="0"/>
              <a:t>Finally…</a:t>
            </a:r>
            <a:endParaRPr lang="en-US" dirty="0"/>
          </a:p>
        </p:txBody>
      </p:sp>
      <p:sp>
        <p:nvSpPr>
          <p:cNvPr id="3" name="Content Placeholder 2">
            <a:extLst>
              <a:ext uri="{FF2B5EF4-FFF2-40B4-BE49-F238E27FC236}">
                <a16:creationId xmlns:a16="http://schemas.microsoft.com/office/drawing/2014/main" id="{9B6C5F66-2B3E-6E4F-AE83-99BD9BA44106}"/>
              </a:ext>
            </a:extLst>
          </p:cNvPr>
          <p:cNvSpPr>
            <a:spLocks noGrp="1"/>
          </p:cNvSpPr>
          <p:nvPr>
            <p:ph sz="quarter" idx="13"/>
          </p:nvPr>
        </p:nvSpPr>
        <p:spPr/>
        <p:txBody>
          <a:bodyPr>
            <a:normAutofit/>
          </a:bodyPr>
          <a:lstStyle/>
          <a:p>
            <a:r>
              <a:rPr lang="en-GB" sz="2800" dirty="0"/>
              <a:t>There is work to be done – preach the gospel</a:t>
            </a:r>
          </a:p>
          <a:p>
            <a:r>
              <a:rPr lang="en-GB" sz="2800" dirty="0"/>
              <a:t>There will always be opposition from the enemy, but God is our defender</a:t>
            </a:r>
          </a:p>
          <a:p>
            <a:r>
              <a:rPr lang="en-GB" sz="2800" dirty="0"/>
              <a:t>Carry your sword and stand firm! </a:t>
            </a:r>
          </a:p>
          <a:p>
            <a:pPr marL="0" indent="0">
              <a:buNone/>
            </a:pPr>
            <a:r>
              <a:rPr lang="en-GB" sz="2800" dirty="0">
                <a:solidFill>
                  <a:schemeClr val="accent4">
                    <a:lumMod val="75000"/>
                  </a:schemeClr>
                </a:solidFill>
              </a:rPr>
              <a:t>1 Corinthians 16:13 ‘Be watchful, stand firm in the faith, act like men, be strong.’</a:t>
            </a:r>
          </a:p>
          <a:p>
            <a:endParaRPr lang="en-GB" dirty="0"/>
          </a:p>
        </p:txBody>
      </p:sp>
    </p:spTree>
    <p:extLst>
      <p:ext uri="{BB962C8B-B14F-4D97-AF65-F5344CB8AC3E}">
        <p14:creationId xmlns:p14="http://schemas.microsoft.com/office/powerpoint/2010/main" val="284448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B1D7-DAB6-235B-3162-536E16E00524}"/>
              </a:ext>
            </a:extLst>
          </p:cNvPr>
          <p:cNvSpPr>
            <a:spLocks noGrp="1"/>
          </p:cNvSpPr>
          <p:nvPr>
            <p:ph type="title"/>
          </p:nvPr>
        </p:nvSpPr>
        <p:spPr>
          <a:xfrm>
            <a:off x="429768" y="640080"/>
            <a:ext cx="3493008" cy="3621024"/>
          </a:xfrm>
        </p:spPr>
        <p:txBody>
          <a:bodyPr anchor="t">
            <a:normAutofit/>
          </a:bodyPr>
          <a:lstStyle/>
          <a:p>
            <a:r>
              <a:rPr lang="en-GB" dirty="0"/>
              <a:t>Context</a:t>
            </a:r>
          </a:p>
        </p:txBody>
      </p:sp>
      <p:graphicFrame>
        <p:nvGraphicFramePr>
          <p:cNvPr id="5" name="Content Placeholder 2">
            <a:extLst>
              <a:ext uri="{FF2B5EF4-FFF2-40B4-BE49-F238E27FC236}">
                <a16:creationId xmlns:a16="http://schemas.microsoft.com/office/drawing/2014/main" id="{4D175561-0EC3-731A-26AE-1BA3E050FE5E}"/>
              </a:ext>
            </a:extLst>
          </p:cNvPr>
          <p:cNvGraphicFramePr>
            <a:graphicFrameLocks noGrp="1"/>
          </p:cNvGraphicFramePr>
          <p:nvPr>
            <p:ph sz="quarter" idx="13"/>
            <p:extLst>
              <p:ext uri="{D42A27DB-BD31-4B8C-83A1-F6EECF244321}">
                <p14:modId xmlns:p14="http://schemas.microsoft.com/office/powerpoint/2010/main" val="2390731240"/>
              </p:ext>
            </p:extLst>
          </p:nvPr>
        </p:nvGraphicFramePr>
        <p:xfrm>
          <a:off x="4425696" y="640080"/>
          <a:ext cx="7159752"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42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7DE4-FAC4-F5B3-C41E-58D79B7A8615}"/>
              </a:ext>
            </a:extLst>
          </p:cNvPr>
          <p:cNvSpPr>
            <a:spLocks noGrp="1"/>
          </p:cNvSpPr>
          <p:nvPr>
            <p:ph type="title"/>
          </p:nvPr>
        </p:nvSpPr>
        <p:spPr/>
        <p:txBody>
          <a:bodyPr/>
          <a:lstStyle/>
          <a:p>
            <a:r>
              <a:rPr lang="en-GB" dirty="0"/>
              <a:t>Chapter 4 overview</a:t>
            </a:r>
          </a:p>
        </p:txBody>
      </p:sp>
      <p:sp>
        <p:nvSpPr>
          <p:cNvPr id="3" name="Content Placeholder 2">
            <a:extLst>
              <a:ext uri="{FF2B5EF4-FFF2-40B4-BE49-F238E27FC236}">
                <a16:creationId xmlns:a16="http://schemas.microsoft.com/office/drawing/2014/main" id="{3FB91C53-5E7F-1FC2-7FD4-77F4124A9C24}"/>
              </a:ext>
            </a:extLst>
          </p:cNvPr>
          <p:cNvSpPr>
            <a:spLocks noGrp="1"/>
          </p:cNvSpPr>
          <p:nvPr>
            <p:ph sz="quarter" idx="13"/>
          </p:nvPr>
        </p:nvSpPr>
        <p:spPr/>
        <p:txBody>
          <a:bodyPr/>
          <a:lstStyle/>
          <a:p>
            <a:r>
              <a:rPr lang="en-GB" sz="2000" dirty="0"/>
              <a:t>Sanballat and Tobiah mock the attempts to rebuild the wall</a:t>
            </a:r>
          </a:p>
          <a:p>
            <a:r>
              <a:rPr lang="en-GB" sz="2000" dirty="0"/>
              <a:t>Nehemiah prays against them – wall is built to half height</a:t>
            </a:r>
          </a:p>
          <a:p>
            <a:r>
              <a:rPr lang="en-GB" sz="2000" dirty="0"/>
              <a:t>Sanballat and Tobiah are angry! They plan to attack the workers</a:t>
            </a:r>
          </a:p>
          <a:p>
            <a:r>
              <a:rPr lang="en-GB" sz="2000" dirty="0"/>
              <a:t>The plot is uncovered</a:t>
            </a:r>
          </a:p>
          <a:p>
            <a:r>
              <a:rPr lang="en-GB" sz="2000" dirty="0"/>
              <a:t>Nehemiah rallies the workers to fight!</a:t>
            </a:r>
          </a:p>
          <a:p>
            <a:r>
              <a:rPr lang="en-GB" sz="2000" dirty="0"/>
              <a:t>Sanballat and Tobiah call off the attack after they realise their plot has been uncovered</a:t>
            </a:r>
          </a:p>
          <a:p>
            <a:r>
              <a:rPr lang="en-GB" sz="2000" dirty="0"/>
              <a:t>Nehemiah sets half to defend, half to work</a:t>
            </a:r>
          </a:p>
          <a:p>
            <a:r>
              <a:rPr lang="en-GB" sz="2000" dirty="0"/>
              <a:t>The workers continue, sword in one hand and tools in the other</a:t>
            </a:r>
          </a:p>
          <a:p>
            <a:endParaRPr lang="en-GB" dirty="0"/>
          </a:p>
        </p:txBody>
      </p:sp>
    </p:spTree>
    <p:extLst>
      <p:ext uri="{BB962C8B-B14F-4D97-AF65-F5344CB8AC3E}">
        <p14:creationId xmlns:p14="http://schemas.microsoft.com/office/powerpoint/2010/main" val="86340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tools on a surface&#10;&#10;AI-generated content may be incorrect.">
            <a:extLst>
              <a:ext uri="{FF2B5EF4-FFF2-40B4-BE49-F238E27FC236}">
                <a16:creationId xmlns:a16="http://schemas.microsoft.com/office/drawing/2014/main" id="{A049C723-1326-73F8-BE9A-3E04F955C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18" y="641959"/>
            <a:ext cx="11148164" cy="5574082"/>
          </a:xfrm>
          <a:prstGeom prst="rect">
            <a:avLst/>
          </a:prstGeom>
        </p:spPr>
      </p:pic>
    </p:spTree>
    <p:extLst>
      <p:ext uri="{BB962C8B-B14F-4D97-AF65-F5344CB8AC3E}">
        <p14:creationId xmlns:p14="http://schemas.microsoft.com/office/powerpoint/2010/main" val="273754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9BCC-2017-6564-5106-C8CF48C33A7F}"/>
              </a:ext>
            </a:extLst>
          </p:cNvPr>
          <p:cNvSpPr>
            <a:spLocks noGrp="1"/>
          </p:cNvSpPr>
          <p:nvPr>
            <p:ph type="title"/>
          </p:nvPr>
        </p:nvSpPr>
        <p:spPr/>
        <p:txBody>
          <a:bodyPr/>
          <a:lstStyle/>
          <a:p>
            <a:r>
              <a:rPr lang="en-GB" dirty="0"/>
              <a:t>God has given us work to do</a:t>
            </a:r>
          </a:p>
        </p:txBody>
      </p:sp>
      <p:sp>
        <p:nvSpPr>
          <p:cNvPr id="3" name="Content Placeholder 2">
            <a:extLst>
              <a:ext uri="{FF2B5EF4-FFF2-40B4-BE49-F238E27FC236}">
                <a16:creationId xmlns:a16="http://schemas.microsoft.com/office/drawing/2014/main" id="{5A4FA3FC-BE88-9D61-BE7E-164EFDE8356F}"/>
              </a:ext>
            </a:extLst>
          </p:cNvPr>
          <p:cNvSpPr>
            <a:spLocks noGrp="1"/>
          </p:cNvSpPr>
          <p:nvPr>
            <p:ph sz="quarter" idx="13"/>
          </p:nvPr>
        </p:nvSpPr>
        <p:spPr/>
        <p:txBody>
          <a:bodyPr>
            <a:normAutofit/>
          </a:bodyPr>
          <a:lstStyle/>
          <a:p>
            <a:pPr marL="0" indent="0">
              <a:buNone/>
            </a:pPr>
            <a:r>
              <a:rPr lang="en-GB" sz="2400" dirty="0"/>
              <a:t>Chapter 1:1-3 ‘The words of Nehemiah the son of Hacaliah. Now it happened in the month of Chislev in the twentieth year that I was in Susa the capital, that Hanani, one of my brothers, came with certain men from Judah. And I asked them concerning the Jews who escaped, who had survived the exile, and concerning Jerusalem. And they said to me, “The remnant there in the province who had survived the exile is in great trouble and shame. The wall of Jerusalem is broken down, and its gates are destroyed by fire.”’</a:t>
            </a:r>
          </a:p>
        </p:txBody>
      </p:sp>
    </p:spTree>
    <p:extLst>
      <p:ext uri="{BB962C8B-B14F-4D97-AF65-F5344CB8AC3E}">
        <p14:creationId xmlns:p14="http://schemas.microsoft.com/office/powerpoint/2010/main" val="82686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76B0-25AF-1219-637B-4BEF0B38E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2496E-4DC1-AEA2-B2F4-97EE654A4950}"/>
              </a:ext>
            </a:extLst>
          </p:cNvPr>
          <p:cNvSpPr>
            <a:spLocks noGrp="1"/>
          </p:cNvSpPr>
          <p:nvPr>
            <p:ph type="title"/>
          </p:nvPr>
        </p:nvSpPr>
        <p:spPr/>
        <p:txBody>
          <a:bodyPr/>
          <a:lstStyle/>
          <a:p>
            <a:r>
              <a:rPr lang="en-GB" dirty="0"/>
              <a:t>God has given us work to do</a:t>
            </a:r>
          </a:p>
        </p:txBody>
      </p:sp>
      <p:sp>
        <p:nvSpPr>
          <p:cNvPr id="3" name="Content Placeholder 2">
            <a:extLst>
              <a:ext uri="{FF2B5EF4-FFF2-40B4-BE49-F238E27FC236}">
                <a16:creationId xmlns:a16="http://schemas.microsoft.com/office/drawing/2014/main" id="{BBF92248-9EE4-FD23-6D5C-2AD76F8FD18C}"/>
              </a:ext>
            </a:extLst>
          </p:cNvPr>
          <p:cNvSpPr>
            <a:spLocks noGrp="1"/>
          </p:cNvSpPr>
          <p:nvPr>
            <p:ph sz="quarter" idx="13"/>
          </p:nvPr>
        </p:nvSpPr>
        <p:spPr/>
        <p:txBody>
          <a:bodyPr>
            <a:normAutofit/>
          </a:bodyPr>
          <a:lstStyle/>
          <a:p>
            <a:pPr marL="0" indent="0">
              <a:buNone/>
            </a:pPr>
            <a:r>
              <a:rPr lang="en-GB" sz="2800" dirty="0"/>
              <a:t>Chapter 2:17-18 ‘Then I said to them, “You see the trouble we are in, how Jerusalem lies in ruins with its gates burned. Come, let us build the wall of Jerusalem that we may no longer suffer derision.” And I told them of the hand of my God that had been upon me for good, and also of the words that the king had spoken to me. And they said, “Let us rise up and build.” So, they strengthened their hands for the good work.”</a:t>
            </a:r>
            <a:endParaRPr lang="en-GB" sz="3600" dirty="0"/>
          </a:p>
        </p:txBody>
      </p:sp>
    </p:spTree>
    <p:extLst>
      <p:ext uri="{BB962C8B-B14F-4D97-AF65-F5344CB8AC3E}">
        <p14:creationId xmlns:p14="http://schemas.microsoft.com/office/powerpoint/2010/main" val="251521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D9CEA-1C04-C454-B5E8-02AC00A67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97FC6-802F-E5CF-6761-8C107C13BEAE}"/>
              </a:ext>
            </a:extLst>
          </p:cNvPr>
          <p:cNvSpPr>
            <a:spLocks noGrp="1"/>
          </p:cNvSpPr>
          <p:nvPr>
            <p:ph type="title"/>
          </p:nvPr>
        </p:nvSpPr>
        <p:spPr/>
        <p:txBody>
          <a:bodyPr/>
          <a:lstStyle/>
          <a:p>
            <a:r>
              <a:rPr lang="en-GB" dirty="0"/>
              <a:t>God has given us work to do</a:t>
            </a:r>
          </a:p>
        </p:txBody>
      </p:sp>
      <p:sp>
        <p:nvSpPr>
          <p:cNvPr id="3" name="Content Placeholder 2">
            <a:extLst>
              <a:ext uri="{FF2B5EF4-FFF2-40B4-BE49-F238E27FC236}">
                <a16:creationId xmlns:a16="http://schemas.microsoft.com/office/drawing/2014/main" id="{70B41DED-3FEE-2743-6B02-26C069C4A873}"/>
              </a:ext>
            </a:extLst>
          </p:cNvPr>
          <p:cNvSpPr>
            <a:spLocks noGrp="1"/>
          </p:cNvSpPr>
          <p:nvPr>
            <p:ph sz="quarter" idx="13"/>
          </p:nvPr>
        </p:nvSpPr>
        <p:spPr/>
        <p:txBody>
          <a:bodyPr>
            <a:normAutofit/>
          </a:bodyPr>
          <a:lstStyle/>
          <a:p>
            <a:pPr marL="0" indent="0">
              <a:buNone/>
            </a:pPr>
            <a:r>
              <a:rPr lang="en-GB" sz="3200" dirty="0"/>
              <a:t>Chapter 4:6 “So we built the wall. And all the wall was joined together to half its height, for the people had a mind to work.”</a:t>
            </a:r>
            <a:endParaRPr lang="en-GB" sz="5400" dirty="0"/>
          </a:p>
        </p:txBody>
      </p:sp>
    </p:spTree>
    <p:extLst>
      <p:ext uri="{BB962C8B-B14F-4D97-AF65-F5344CB8AC3E}">
        <p14:creationId xmlns:p14="http://schemas.microsoft.com/office/powerpoint/2010/main" val="19527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A88C-766C-B972-644D-B5DC5FEDA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BEEB2-4E72-D086-1AB9-E3E0B2BAAEDA}"/>
              </a:ext>
            </a:extLst>
          </p:cNvPr>
          <p:cNvSpPr>
            <a:spLocks noGrp="1"/>
          </p:cNvSpPr>
          <p:nvPr>
            <p:ph type="title"/>
          </p:nvPr>
        </p:nvSpPr>
        <p:spPr/>
        <p:txBody>
          <a:bodyPr/>
          <a:lstStyle/>
          <a:p>
            <a:r>
              <a:rPr lang="en-GB" dirty="0"/>
              <a:t>God has given us work to do</a:t>
            </a:r>
          </a:p>
        </p:txBody>
      </p:sp>
      <p:sp>
        <p:nvSpPr>
          <p:cNvPr id="3" name="Content Placeholder 2">
            <a:extLst>
              <a:ext uri="{FF2B5EF4-FFF2-40B4-BE49-F238E27FC236}">
                <a16:creationId xmlns:a16="http://schemas.microsoft.com/office/drawing/2014/main" id="{62B8CB4B-1AA5-A471-C98C-F7DA0B6B0703}"/>
              </a:ext>
            </a:extLst>
          </p:cNvPr>
          <p:cNvSpPr>
            <a:spLocks noGrp="1"/>
          </p:cNvSpPr>
          <p:nvPr>
            <p:ph sz="quarter" idx="13"/>
          </p:nvPr>
        </p:nvSpPr>
        <p:spPr/>
        <p:txBody>
          <a:bodyPr>
            <a:normAutofit/>
          </a:bodyPr>
          <a:lstStyle/>
          <a:p>
            <a:pPr marL="0" lvl="0" indent="0">
              <a:buNone/>
            </a:pPr>
            <a:r>
              <a:rPr lang="en-GB" sz="2800" dirty="0"/>
              <a:t>Matthew 28:19-20 ‘And Jesus came and said to them, “All authority in heaven and on earth has been given to me. Go therefore and make disciples of all nations, baptising them in the name of the Father and of the Son and of the Holy Spirit, teaching them all that I have commanded you. And behold, I am with you always, to the end of the age.”’</a:t>
            </a:r>
          </a:p>
        </p:txBody>
      </p:sp>
    </p:spTree>
    <p:extLst>
      <p:ext uri="{BB962C8B-B14F-4D97-AF65-F5344CB8AC3E}">
        <p14:creationId xmlns:p14="http://schemas.microsoft.com/office/powerpoint/2010/main" val="362548397"/>
      </p:ext>
    </p:extLst>
  </p:cSld>
  <p:clrMapOvr>
    <a:masterClrMapping/>
  </p:clrMapOvr>
</p:sld>
</file>

<file path=ppt/theme/theme1.xml><?xml version="1.0" encoding="utf-8"?>
<a:theme xmlns:a="http://schemas.openxmlformats.org/drawingml/2006/main" name="O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emplate/>
  <TotalTime>1512</TotalTime>
  <Words>1790</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Neue Haas Grotesk Text Pro</vt:lpstr>
      <vt:lpstr>Oasis</vt:lpstr>
      <vt:lpstr>Nehemiah 4</vt:lpstr>
      <vt:lpstr>Nehemiah – who is he?</vt:lpstr>
      <vt:lpstr>Context</vt:lpstr>
      <vt:lpstr>Chapter 4 overview</vt:lpstr>
      <vt:lpstr>PowerPoint Presentation</vt:lpstr>
      <vt:lpstr>God has given us work to do</vt:lpstr>
      <vt:lpstr>God has given us work to do</vt:lpstr>
      <vt:lpstr>God has given us work to do</vt:lpstr>
      <vt:lpstr>God has given us work to do</vt:lpstr>
      <vt:lpstr>God has given us work to do</vt:lpstr>
      <vt:lpstr>There will be opposition, but god is our defence</vt:lpstr>
      <vt:lpstr>There will be opposition, but god is our defence</vt:lpstr>
      <vt:lpstr>There will be opposition, but god is our defence</vt:lpstr>
      <vt:lpstr>There will be opposition, but god is our defence</vt:lpstr>
      <vt:lpstr>There will be opposition, but god is our defence</vt:lpstr>
      <vt:lpstr>There will be opposition, but god is our defence</vt:lpstr>
      <vt:lpstr>There will be opposition, but god is our defence</vt:lpstr>
      <vt:lpstr>Carry your sword and stand firm!</vt:lpstr>
      <vt:lpstr>Carry your sword and stand firm!</vt:lpstr>
      <vt:lpstr>Carry your sword and stand firm!</vt:lpstr>
      <vt:lpstr>Carry your sword and stand firm!</vt:lpstr>
      <vt:lpstr>Carry your sword and stand firm!</vt:lpstr>
      <vt:lpstr>Carry your sword and stand firm!</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Collins</dc:creator>
  <cp:lastModifiedBy>Mike Collins</cp:lastModifiedBy>
  <cp:revision>2</cp:revision>
  <dcterms:created xsi:type="dcterms:W3CDTF">2025-11-14T15:21:28Z</dcterms:created>
  <dcterms:modified xsi:type="dcterms:W3CDTF">2025-11-15T16:34:10Z</dcterms:modified>
</cp:coreProperties>
</file>